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57" r:id="rId4"/>
    <p:sldId id="258" r:id="rId5"/>
    <p:sldId id="269" r:id="rId6"/>
    <p:sldId id="268" r:id="rId7"/>
    <p:sldId id="270" r:id="rId8"/>
    <p:sldId id="271" r:id="rId9"/>
    <p:sldId id="267" r:id="rId10"/>
    <p:sldId id="272" r:id="rId11"/>
    <p:sldId id="279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60" r:id="rId21"/>
    <p:sldId id="283" r:id="rId22"/>
    <p:sldId id="284" r:id="rId23"/>
    <p:sldId id="285" r:id="rId24"/>
    <p:sldId id="287" r:id="rId25"/>
    <p:sldId id="286" r:id="rId26"/>
    <p:sldId id="264" r:id="rId27"/>
    <p:sldId id="265" r:id="rId28"/>
    <p:sldId id="266" r:id="rId29"/>
    <p:sldId id="282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562" autoAdjust="0"/>
  </p:normalViewPr>
  <p:slideViewPr>
    <p:cSldViewPr snapToGrid="0">
      <p:cViewPr varScale="1">
        <p:scale>
          <a:sx n="96" d="100"/>
          <a:sy n="96" d="100"/>
        </p:scale>
        <p:origin x="11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9BD8-5654-4E20-BF4A-DB403D00170C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908FA-379A-4E64-B696-05A48DD90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0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82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800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802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5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304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129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414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10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460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140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36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045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56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138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119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813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984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23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75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95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917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908FA-379A-4E64-B696-05A48DD90D9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16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1FF30-9510-FD85-A045-F2BAC6F84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6EAF0-3D2B-8445-D360-3B41E69BE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F300F-48DE-3CAC-5775-1216073E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A943B-1278-43AC-A5C1-9DB70CA60C78}" type="datetime1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A9726-150E-DAD1-A391-50853D57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A0142-4D21-9EBA-BD56-F199B5E6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6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5A3E-73AD-0E37-3445-BE3DCCDE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5BC3B-2D25-0879-F253-4CA7FEBC7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8CD47-414B-6466-99D6-B3FA76DB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B76C4-FACE-4CC5-9676-EC77EB9B557A}" type="datetime1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5DE57-21E8-4120-97AB-16B8B079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9194D-C700-48EA-B06E-20ECCA2A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24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4FC00-06B8-3D8A-7A73-F0DEB4EA8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0EB67-30CB-E3E9-EB79-AA9E85979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AF18A-1B14-3551-E07C-240E1BAD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75CF-E750-485C-8FBC-84B73433DFDD}" type="datetime1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8DDA7-0D7F-9906-0432-1B957868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C3A06-6AD8-99BC-A10E-FD5B3944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34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4A04-D791-6F66-6331-9CE9B19C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4E3F1-D1E9-E9F4-2732-66463086B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E611B-D019-81BA-7EA9-B083F1B4A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998B-D124-4D33-9CF3-8616E5A22FE8}" type="datetime1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27D0D-460C-5474-6CFE-74350281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9F455-BCE7-5852-E23C-139F96BA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457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D4E0B-B82F-8BD2-7E64-9DE84A4D2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1C4C-257B-5343-9DE3-0EB225144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D289F-786F-6791-9441-E7A592AF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7E1D-4DD3-4E7F-BABF-547E10C3E381}" type="datetime1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9B241-92F2-96B2-A266-765C7A47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FF627-CE5A-C0BE-857A-B6DA761C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91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5F96-F031-6CA5-0959-E3C48682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384E-F9B1-BC00-F271-9C9F491F3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274E2-175E-8A47-1A02-E04FAD7C0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55552-A6DE-0F7A-6027-1150F214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F0D38-43F1-4D8A-AFF3-C17FE66D965B}" type="datetime1">
              <a:rPr lang="en-GB" smtClean="0"/>
              <a:t>17/01/2025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7F597-0ACC-767F-404F-3B51F7D9F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1171A-4F59-307C-341A-747F02CB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19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1F68-3999-FADF-B79C-9CB7E107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0527F-3B6F-ED12-77BD-0597BF40D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3F8D1-DB8A-B1D7-80D7-E88CFBF7A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C3BA3-8F90-29C5-F323-1E78ED2B4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63AA5-F3F5-1143-FE33-A161283E4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81561-00BC-9021-8E90-0EE091D8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B919-2788-4527-91AC-7B32F31165DA}" type="datetime1">
              <a:rPr lang="en-GB" smtClean="0"/>
              <a:t>17/01/2025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D7CF64-B7BB-167F-FCF4-6017271D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A4BE4C-C083-3E0B-7E43-1C91E1FB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26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FFEB-599C-6928-38D7-E6A3454B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69B9E-9895-A47E-EC3D-DE5B9000D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61B1-5013-46F7-A7BF-653D1713105F}" type="datetime1">
              <a:rPr lang="en-GB" smtClean="0"/>
              <a:t>17/01/2025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1CFB3-F295-BC8D-6961-7B4D8C5F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BCB8D-669F-5906-CD85-F767866B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18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4F117-89B9-701E-B45E-7AE95C24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43FF-B0FE-4CE1-8A06-24B96FF2F18D}" type="datetime1">
              <a:rPr lang="en-GB" smtClean="0"/>
              <a:t>17/01/2025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41BC0-1D00-F7FA-7FF3-3D333F5C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B879B-6716-48CC-3D10-452944E0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0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6AB1-4C82-C657-3382-78C6A161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EACAB-8037-A8B1-89CD-655083BA6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73B54-91A4-6D71-1A68-813A07AF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EF1F9-945C-1A37-5419-0E3E7F9B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AB4A-DF47-4A44-BC70-3F4A2E817213}" type="datetime1">
              <a:rPr lang="en-GB" smtClean="0"/>
              <a:t>17/01/2025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DC2F5-9C1D-B1E6-4A9A-C963FFF1A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442BF-AC88-2706-2A6A-A964807C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77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6F35-6337-0D5C-D871-D72DE5BE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1C5B4-324C-F135-76FC-B8D4D4AE9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B9CF0-C440-DBBA-5F43-02B1DB53F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F3629-6184-D25E-9535-39523EAD6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27C2-7328-44B3-B4E9-FA1524E862FD}" type="datetime1">
              <a:rPr lang="en-GB" smtClean="0"/>
              <a:t>17/01/2025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99C73-99D9-8D75-2BE8-2DC96E9B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6D413-5033-B66F-C84B-FCADF878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29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C0537-AB34-7E27-9F39-D34305CB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EDC-8AC3-6014-4F7E-668BDDB6C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E1330-5885-239D-ED7D-12211BE42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0B3653-9767-4DD1-9A8C-0898152FC6B0}" type="datetime1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49E5-4960-40E7-CB4D-C78F7D916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73104-2154-BB40-A6A6-782499A43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810CA9-09AF-4604-AA58-A6CA2095A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13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hiha\OneDrive\Desktop\11th%20semester\Final%20Project\Javascript%20Visualisation%20-%20Attempt%20with%20Matlab%20-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38719-643C-8015-258B-CCE1BED12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47266" cy="2838938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Case Study: Spoofing Attack on Autonomous Vehicles.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ED758-BFBB-5E94-7B7E-19C2C2B5B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3" y="3739764"/>
            <a:ext cx="5324405" cy="1677062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rgbClr val="FFFFFF"/>
                </a:solidFill>
              </a:rPr>
              <a:t>Shihab Ud Doula | Matriculation No. 2190679.</a:t>
            </a:r>
          </a:p>
          <a:p>
            <a:pPr algn="l"/>
            <a:r>
              <a:rPr lang="en-GB" sz="2000" dirty="0">
                <a:solidFill>
                  <a:srgbClr val="FFFFFF"/>
                </a:solidFill>
              </a:rPr>
              <a:t>Course: Project Work</a:t>
            </a:r>
          </a:p>
          <a:p>
            <a:pPr algn="l"/>
            <a:r>
              <a:rPr lang="pt-BR" sz="2000" dirty="0">
                <a:solidFill>
                  <a:srgbClr val="FFFFFF"/>
                </a:solidFill>
              </a:rPr>
              <a:t>Advisor: Prof. Dr.-Ing. João Paulo Javidi da Costa</a:t>
            </a:r>
          </a:p>
          <a:p>
            <a:pPr algn="l"/>
            <a:endParaRPr lang="en-GB" sz="2000" dirty="0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366F71D-6373-0841-318A-23374B3DA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t="18036" r="6333" b="13646"/>
          <a:stretch/>
        </p:blipFill>
        <p:spPr>
          <a:xfrm>
            <a:off x="7654411" y="1980456"/>
            <a:ext cx="3997583" cy="2897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AAA97-87E0-711A-C9D5-4EB9962F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113327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89AB2C-D685-AAF7-9660-FF0FA8F91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1075" y="1885102"/>
            <a:ext cx="9986522" cy="1153373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AB75B2-398C-1864-4FF4-4541A8AAC8C3}"/>
              </a:ext>
            </a:extLst>
          </p:cNvPr>
          <p:cNvSpPr txBox="1"/>
          <p:nvPr/>
        </p:nvSpPr>
        <p:spPr>
          <a:xfrm>
            <a:off x="7477126" y="3219361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Logic for Spoofed Path Generation</a:t>
            </a:r>
            <a:endParaRPr lang="en-GB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D423D3-C21E-072D-2F37-92F7B55C0EFC}"/>
              </a:ext>
            </a:extLst>
          </p:cNvPr>
          <p:cNvCxnSpPr/>
          <p:nvPr/>
        </p:nvCxnSpPr>
        <p:spPr>
          <a:xfrm flipH="1" flipV="1">
            <a:off x="5848350" y="3038386"/>
            <a:ext cx="1362075" cy="723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CEF581DA-73D5-FEA9-73CA-900ADD87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Main script for calculation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7F565-55C1-6D25-5641-AD18C1EE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98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9B98-F0CD-38FC-C5CD-00381AE6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204"/>
            <a:ext cx="6515100" cy="461666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 for GPS spoofing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804C3FEB-C202-8D27-72D1-82C412E2D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79" y="1825625"/>
            <a:ext cx="8083841" cy="435133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32234F-9455-5AE5-030B-926159AB7E23}"/>
              </a:ext>
            </a:extLst>
          </p:cNvPr>
          <p:cNvSpPr txBox="1"/>
          <p:nvPr/>
        </p:nvSpPr>
        <p:spPr>
          <a:xfrm>
            <a:off x="2847975" y="1234860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Spoofing starts at 2 seconds</a:t>
            </a:r>
            <a:endParaRPr lang="en-GB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188CD6-F117-62A6-4ABB-FAB68D155B13}"/>
              </a:ext>
            </a:extLst>
          </p:cNvPr>
          <p:cNvCxnSpPr/>
          <p:nvPr/>
        </p:nvCxnSpPr>
        <p:spPr>
          <a:xfrm>
            <a:off x="3846653" y="1631736"/>
            <a:ext cx="0" cy="1176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B1106B-EF0A-3D9B-9DC2-4A77CFAFF0B1}"/>
              </a:ext>
            </a:extLst>
          </p:cNvPr>
          <p:cNvCxnSpPr/>
          <p:nvPr/>
        </p:nvCxnSpPr>
        <p:spPr>
          <a:xfrm>
            <a:off x="3289220" y="4530142"/>
            <a:ext cx="557433" cy="323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A59F70-EE86-E9DD-595E-A257B2911B17}"/>
              </a:ext>
            </a:extLst>
          </p:cNvPr>
          <p:cNvSpPr txBox="1"/>
          <p:nvPr/>
        </p:nvSpPr>
        <p:spPr>
          <a:xfrm>
            <a:off x="2668302" y="3929272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Velocity spikes after 2 seconds</a:t>
            </a:r>
            <a:endParaRPr lang="en-GB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71F4D8-B804-91C7-EE93-7EC559AB46D5}"/>
              </a:ext>
            </a:extLst>
          </p:cNvPr>
          <p:cNvSpPr txBox="1"/>
          <p:nvPr/>
        </p:nvSpPr>
        <p:spPr>
          <a:xfrm>
            <a:off x="7062450" y="3019142"/>
            <a:ext cx="1209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Peak deviation at 8 seconds</a:t>
            </a:r>
            <a:endParaRPr lang="en-GB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4D1259-1B37-2CB5-6B79-9E1607B0099E}"/>
              </a:ext>
            </a:extLst>
          </p:cNvPr>
          <p:cNvCxnSpPr>
            <a:cxnSpLocks/>
          </p:cNvCxnSpPr>
          <p:nvPr/>
        </p:nvCxnSpPr>
        <p:spPr>
          <a:xfrm flipH="1">
            <a:off x="3916077" y="3406964"/>
            <a:ext cx="3215797" cy="73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86C20-D593-20B9-E6F4-3D59FD81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188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0FB3-DAC7-EA95-CD33-5B12C303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Spoofing Simulation and 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E412-25E1-7B10-8D5E-F749FF745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Overview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Simulated </a:t>
            </a:r>
            <a:r>
              <a:rPr lang="de-DE" b="1" dirty="0"/>
              <a:t>time spoofing attack</a:t>
            </a:r>
            <a:r>
              <a:rPr lang="de-DE" dirty="0"/>
              <a:t> to observe its impact on GPS signals.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Spoofing starts at </a:t>
            </a:r>
            <a:r>
              <a:rPr lang="de-DE" b="1" dirty="0"/>
              <a:t>20% of the timeline</a:t>
            </a:r>
            <a:r>
              <a:rPr lang="de-DE" dirty="0"/>
              <a:t>, introducing: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/>
              <a:t>Linear drift</a:t>
            </a:r>
            <a:r>
              <a:rPr lang="de-DE" dirty="0"/>
              <a:t>: Mimics gradual timing errors.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/>
              <a:t>Sinusoidal oscillations</a:t>
            </a:r>
            <a:r>
              <a:rPr lang="de-DE" dirty="0"/>
              <a:t>: Adds periodic disturbances.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/>
              <a:t>Random noise</a:t>
            </a:r>
            <a:r>
              <a:rPr lang="de-DE" dirty="0"/>
              <a:t>: Simulates real-world signal disruptions.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Results highlight deviations in time signal, measurable offsets, and disturbances in signal stability.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6F5C8-4045-E68C-7292-4ACEAC89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01927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A07B-D1FF-BDB2-752B-4CB186AF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Spoofing elements: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1A022-501D-4F01-11B6-1293BF8B2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 Drift</a:t>
            </a:r>
            <a:r>
              <a:rPr lang="en-US" dirty="0"/>
              <a:t>: Gradual time shifts using :</a:t>
            </a:r>
          </a:p>
          <a:p>
            <a:endParaRPr lang="de-DE" b="1" dirty="0"/>
          </a:p>
          <a:p>
            <a:r>
              <a:rPr lang="de-DE" b="1" dirty="0"/>
              <a:t>Sinusoidal Disturbance</a:t>
            </a:r>
            <a:r>
              <a:rPr lang="de-DE" dirty="0"/>
              <a:t>: Periodic variations modeled as:</a:t>
            </a:r>
          </a:p>
          <a:p>
            <a:endParaRPr lang="de-DE" dirty="0"/>
          </a:p>
          <a:p>
            <a:endParaRPr lang="en-GB" dirty="0"/>
          </a:p>
          <a:p>
            <a:r>
              <a:rPr lang="en-GB" b="1" dirty="0"/>
              <a:t>Gaussian Noise</a:t>
            </a:r>
            <a:r>
              <a:rPr lang="en-GB" dirty="0"/>
              <a:t>: Adds random fluctuations using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C4492-F4C9-F8EE-E55C-9507492A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AC785-510A-FC10-8401-35B2DDDDD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989" y="1899611"/>
            <a:ext cx="2639667" cy="388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A317D-97CA-3067-D01F-E008CC699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33" y="3429000"/>
            <a:ext cx="3258856" cy="393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226E6-D220-11D8-F18E-CA94D897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85" y="4410354"/>
            <a:ext cx="2386263" cy="3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83129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9F970A-6EBC-D71B-4E92-5BCC1271F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133" y="2034727"/>
            <a:ext cx="8463854" cy="9233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32508D-D06F-24BC-5E70-729899862161}"/>
              </a:ext>
            </a:extLst>
          </p:cNvPr>
          <p:cNvSpPr txBox="1"/>
          <p:nvPr/>
        </p:nvSpPr>
        <p:spPr>
          <a:xfrm>
            <a:off x="5476875" y="3429000"/>
            <a:ext cx="470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Demonstrates how drift, oscillations, and noise are combined to simulate the spoofed time signal.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ADF788-C0DE-FCA4-6B96-1A648255E884}"/>
              </a:ext>
            </a:extLst>
          </p:cNvPr>
          <p:cNvCxnSpPr/>
          <p:nvPr/>
        </p:nvCxnSpPr>
        <p:spPr>
          <a:xfrm flipH="1" flipV="1">
            <a:off x="4724400" y="3095625"/>
            <a:ext cx="523875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B58F01C-A63F-F535-866A-A61F6FB1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Main script for calculation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841D93-F393-D069-2AF7-969B0AD0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1527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D973-C041-6E66-558D-286DC18D9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81825" cy="415925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 for time spoofing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1265830-239C-C077-AEFD-ECCB1EBBB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983666"/>
            <a:ext cx="10382249" cy="53722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AE3B4-B84B-BB8B-1261-CACBC597B872}"/>
              </a:ext>
            </a:extLst>
          </p:cNvPr>
          <p:cNvSpPr txBox="1"/>
          <p:nvPr/>
        </p:nvSpPr>
        <p:spPr>
          <a:xfrm>
            <a:off x="3781425" y="116580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Spoofing starts at 2 seconds, deviation increases</a:t>
            </a:r>
            <a:endParaRPr lang="en-GB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4D3F10-ADC8-DAA6-AEF5-37F3AD3DDDFE}"/>
              </a:ext>
            </a:extLst>
          </p:cNvPr>
          <p:cNvCxnSpPr>
            <a:cxnSpLocks/>
          </p:cNvCxnSpPr>
          <p:nvPr/>
        </p:nvCxnSpPr>
        <p:spPr>
          <a:xfrm flipH="1">
            <a:off x="3457575" y="1627474"/>
            <a:ext cx="447675" cy="668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3CEB85-9571-12B6-48A7-C140CC13F9FA}"/>
              </a:ext>
            </a:extLst>
          </p:cNvPr>
          <p:cNvSpPr txBox="1"/>
          <p:nvPr/>
        </p:nvSpPr>
        <p:spPr>
          <a:xfrm>
            <a:off x="3648076" y="2808142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Offset crosses detection threshold at 3.7 seconds</a:t>
            </a:r>
            <a:endParaRPr lang="en-GB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7139F1-0448-2173-2F0C-DB8A7B224229}"/>
              </a:ext>
            </a:extLst>
          </p:cNvPr>
          <p:cNvCxnSpPr/>
          <p:nvPr/>
        </p:nvCxnSpPr>
        <p:spPr>
          <a:xfrm>
            <a:off x="4886325" y="3343275"/>
            <a:ext cx="180975" cy="428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B1CC15-B7ED-ED31-6530-2D43B5D16D03}"/>
              </a:ext>
            </a:extLst>
          </p:cNvPr>
          <p:cNvSpPr txBox="1"/>
          <p:nvPr/>
        </p:nvSpPr>
        <p:spPr>
          <a:xfrm>
            <a:off x="2200276" y="433164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spikes in the rate of change after spoofing starts.</a:t>
            </a:r>
            <a:endParaRPr lang="en-GB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9D4731-5F3D-802E-ED10-5309B8AABE6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267076" y="4793308"/>
            <a:ext cx="190499" cy="325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DB5A9-0AB8-DB9B-CDF7-981EE992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50533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448D-F41D-C4FF-2EC5-BF68C050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Spoofing Simulation and 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75E6-4C21-DB6F-8BE8-1B667ABE1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Simulated sensor spoofing attack on LiDAR distance measurements to analyze its impact.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Spoofing begins at 30% of the timeline and ends at 60%, introducing: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Linear drift</a:t>
            </a:r>
            <a:r>
              <a:rPr lang="en-US" dirty="0"/>
              <a:t>: Gradual increase in distance readings.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Sinusoidal disturbances</a:t>
            </a:r>
            <a:r>
              <a:rPr lang="en-US" dirty="0"/>
              <a:t>: Mimics periodic fluctuations in distance.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Gaussian noise</a:t>
            </a:r>
            <a:r>
              <a:rPr lang="en-US" dirty="0"/>
              <a:t>: Adds random variations to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highlight deviations in measured distances and significant impacts on sensor accuracy.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6A5C6-51CC-FF9A-04D1-F0BDA44F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975577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32BE7-DEDA-4B9A-E740-F16421D4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3700"/>
              <a:t>Sensor Spoofing Elemets:</a:t>
            </a:r>
            <a:br>
              <a:rPr lang="en-GB" sz="3700"/>
            </a:br>
            <a:endParaRPr lang="en-GB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CDCA-8840-6E6D-48BC-5BF964EC1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92" y="2461846"/>
            <a:ext cx="5767754" cy="425962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Linear Drift: Gradual shift using:</a:t>
            </a:r>
          </a:p>
          <a:p>
            <a:endParaRPr lang="en-US" sz="2000" dirty="0"/>
          </a:p>
          <a:p>
            <a:r>
              <a:rPr lang="en-US" sz="2000" dirty="0"/>
              <a:t>Sinusoidal Disturbance: Periodic fluctuations modeled as: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Gaussian Noise: Simulates randomness with:</a:t>
            </a:r>
          </a:p>
          <a:p>
            <a:endParaRPr lang="en-GB" sz="2000" dirty="0"/>
          </a:p>
        </p:txBody>
      </p:sp>
      <p:pic>
        <p:nvPicPr>
          <p:cNvPr id="17" name="Picture 16" descr="Zigzag indicator line">
            <a:extLst>
              <a:ext uri="{FF2B5EF4-FFF2-40B4-BE49-F238E27FC236}">
                <a16:creationId xmlns:a16="http://schemas.microsoft.com/office/drawing/2014/main" id="{B1DEDEEF-D11D-8B2B-0563-59B6C10C35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77" r="22723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447DE-1902-FADA-8AFB-0F823B90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A3610-A284-1665-5D24-ADA640657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59" y="3739495"/>
            <a:ext cx="1500555" cy="286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813EF-83FF-E796-D714-07F98A0C4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77" y="4791279"/>
            <a:ext cx="2584045" cy="282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F8BD47-2224-EA62-8101-A50A69C18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51" y="5660716"/>
            <a:ext cx="1863972" cy="2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4143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C251-243F-50A9-23BE-F4A963F9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script for calculation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60030-5C50-E9E8-618A-0404AE3AF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484" y="3473307"/>
            <a:ext cx="9222179" cy="92333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3524EC-1607-C7E6-FE8B-677607C10924}"/>
              </a:ext>
            </a:extLst>
          </p:cNvPr>
          <p:cNvSpPr txBox="1"/>
          <p:nvPr/>
        </p:nvSpPr>
        <p:spPr>
          <a:xfrm>
            <a:off x="5762625" y="5019675"/>
            <a:ext cx="5400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code shows how the spoofing elements (drift, oscillations, noise) are combined to create a spoofed sensor reading.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185285-9ED5-0790-58A6-FAC999C71E69}"/>
              </a:ext>
            </a:extLst>
          </p:cNvPr>
          <p:cNvCxnSpPr/>
          <p:nvPr/>
        </p:nvCxnSpPr>
        <p:spPr>
          <a:xfrm flipH="1" flipV="1">
            <a:off x="5229225" y="4396636"/>
            <a:ext cx="333375" cy="746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37C33-EEF1-E751-99CC-5195763D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81881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D3F05880-24E0-4C9A-EC61-DCF3BD882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04816"/>
            <a:ext cx="9431246" cy="48721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E30AC-7C65-E03D-9B09-9B1E45FC6B8A}"/>
              </a:ext>
            </a:extLst>
          </p:cNvPr>
          <p:cNvSpPr txBox="1"/>
          <p:nvPr/>
        </p:nvSpPr>
        <p:spPr>
          <a:xfrm>
            <a:off x="2862262" y="1304816"/>
            <a:ext cx="14763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Spoofing starts at 3 seconds and ends at 6 seconds.</a:t>
            </a:r>
            <a:endParaRPr lang="en-GB" sz="11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F6C0EF-3396-28E0-C207-05DF5241E82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600450" y="1904980"/>
            <a:ext cx="219075" cy="723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475347-6BDD-9F7C-7CAB-238E48357930}"/>
              </a:ext>
            </a:extLst>
          </p:cNvPr>
          <p:cNvSpPr txBox="1"/>
          <p:nvPr/>
        </p:nvSpPr>
        <p:spPr>
          <a:xfrm>
            <a:off x="10448925" y="3643268"/>
            <a:ext cx="1476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Although this does not change major effect above the threshold.</a:t>
            </a:r>
            <a:endParaRPr lang="en-GB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216242-090E-F71E-BB21-91631408AC66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6438900" y="3362325"/>
            <a:ext cx="4010025" cy="665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F44AD10E-5076-695C-E5BD-0E4E6FA7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204"/>
            <a:ext cx="6515100" cy="461666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 for sensor spoofing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7D1B98-A7C0-A187-DB13-00DAB44A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0080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AEAE8-AB1F-798D-1904-0D8DD6B5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de-DE" sz="4000"/>
              <a:t>Understanding Spoofing in Autonomous Vehicles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537E0-B2EF-09C8-50C7-5215DE0B6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300" b="1"/>
              <a:t>Background: </a:t>
            </a:r>
            <a:r>
              <a:rPr lang="en-GB" sz="1300"/>
              <a:t>Autonomous vehicles (AVs) rely on GPS, time synchronization, and sensors for safe navigation. However, these dependencies make them vulnerable to spoofing attacks.</a:t>
            </a:r>
          </a:p>
          <a:p>
            <a:pPr marL="0" indent="0">
              <a:buNone/>
            </a:pPr>
            <a:endParaRPr lang="en-GB" sz="1300"/>
          </a:p>
          <a:p>
            <a:pPr marL="0" indent="0">
              <a:buNone/>
            </a:pPr>
            <a:r>
              <a:rPr lang="en-GB" sz="1300" b="1"/>
              <a:t>Problem Statement: </a:t>
            </a:r>
            <a:r>
              <a:rPr lang="en-GB" sz="1300"/>
              <a:t>Spoofing attacks can misguide navigation, disrupt system synchronization, and falsify environmental data, posing significant risks to safety.</a:t>
            </a:r>
          </a:p>
          <a:p>
            <a:pPr marL="0" indent="0">
              <a:buNone/>
            </a:pPr>
            <a:endParaRPr lang="en-GB" sz="1300"/>
          </a:p>
          <a:p>
            <a:pPr marL="0" indent="0">
              <a:buNone/>
            </a:pPr>
            <a:r>
              <a:rPr lang="en-GB" sz="1300" b="1"/>
              <a:t>Objectives</a:t>
            </a:r>
            <a:r>
              <a:rPr lang="en-GB" sz="1300"/>
              <a:t>:</a:t>
            </a:r>
          </a:p>
          <a:p>
            <a:r>
              <a:rPr lang="en-GB" sz="1300"/>
              <a:t>Simulate spoofing attacks (GPS, time, and LiDAR)</a:t>
            </a:r>
          </a:p>
          <a:p>
            <a:r>
              <a:rPr lang="en-GB" sz="1300"/>
              <a:t>Assess their impacts.</a:t>
            </a:r>
          </a:p>
          <a:p>
            <a:r>
              <a:rPr lang="en-GB" sz="1300"/>
              <a:t>Propose mitigation strategies.</a:t>
            </a:r>
          </a:p>
        </p:txBody>
      </p:sp>
      <p:pic>
        <p:nvPicPr>
          <p:cNvPr id="7" name="Picture 6" descr="A diagram of a car&#10;&#10;Description automatically generated">
            <a:extLst>
              <a:ext uri="{FF2B5EF4-FFF2-40B4-BE49-F238E27FC236}">
                <a16:creationId xmlns:a16="http://schemas.microsoft.com/office/drawing/2014/main" id="{729BABCE-2368-81FC-DAF6-31BE08A1E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24" y="2034497"/>
            <a:ext cx="5365375" cy="25887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F8E91-668E-AF44-8C73-B84E41C0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CDC13-FEC2-1B3A-6690-17885F0047C6}"/>
              </a:ext>
            </a:extLst>
          </p:cNvPr>
          <p:cNvSpPr txBox="1"/>
          <p:nvPr/>
        </p:nvSpPr>
        <p:spPr>
          <a:xfrm>
            <a:off x="6570106" y="4930443"/>
            <a:ext cx="49446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i="1" dirty="0"/>
              <a:t>Man Chun Chow, </a:t>
            </a:r>
            <a:r>
              <a:rPr lang="en-GB" sz="800" i="1" dirty="0" err="1"/>
              <a:t>Maode</a:t>
            </a:r>
            <a:r>
              <a:rPr lang="en-GB" sz="800" i="1" dirty="0"/>
              <a:t> Ma, and </a:t>
            </a:r>
            <a:r>
              <a:rPr lang="en-GB" sz="800" i="1" dirty="0" err="1"/>
              <a:t>Zhijin</a:t>
            </a:r>
            <a:r>
              <a:rPr lang="en-GB" sz="800" i="1" dirty="0"/>
              <a:t> Pan. Attack models </a:t>
            </a:r>
            <a:r>
              <a:rPr lang="en-GB" sz="800" i="1" dirty="0" err="1"/>
              <a:t>andcountermeasures</a:t>
            </a:r>
            <a:r>
              <a:rPr lang="en-GB" sz="800" i="1" dirty="0"/>
              <a:t> for autonomous vehicles. In Intelligent Technologies </a:t>
            </a:r>
            <a:r>
              <a:rPr lang="en-GB" sz="800" i="1" dirty="0" err="1"/>
              <a:t>forInternet</a:t>
            </a:r>
            <a:r>
              <a:rPr lang="en-GB" sz="800" i="1" dirty="0"/>
              <a:t> of Vehicles, pages 375–401. Springer, 2021.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2FA26-3AEF-7E96-3393-9FDE190462A6}"/>
              </a:ext>
            </a:extLst>
          </p:cNvPr>
          <p:cNvSpPr txBox="1"/>
          <p:nvPr/>
        </p:nvSpPr>
        <p:spPr>
          <a:xfrm>
            <a:off x="6927536" y="4673319"/>
            <a:ext cx="3955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Fig: Vulnerable Attack surfaces of autonomous vehicles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655837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5DFF-4BD9-0C14-7EC7-35BBFCDB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44125" cy="768350"/>
          </a:xfrm>
        </p:spPr>
        <p:txBody>
          <a:bodyPr/>
          <a:lstStyle/>
          <a:p>
            <a:r>
              <a:rPr lang="de-DE" dirty="0"/>
              <a:t>Comparison of Spoofing 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A4D4A-3689-0772-B391-29457B48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49" y="1253331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Process: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Simulated each spoofing type using unique dynamics.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Measured deviations, rate of change, and threshold crossing.</a:t>
            </a:r>
          </a:p>
          <a:p>
            <a:pPr marL="0" indent="0">
              <a:buNone/>
            </a:pPr>
            <a:r>
              <a:rPr lang="en-US" b="1" dirty="0"/>
              <a:t>Metrics Evaluated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Deviation (quantifies error severity).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Rate of Change (measures signal stability).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Threshold Crossing (detectability).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B49670-C7D4-3B49-ECDA-11DC51431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746106"/>
              </p:ext>
            </p:extLst>
          </p:nvPr>
        </p:nvGraphicFramePr>
        <p:xfrm>
          <a:off x="2853368" y="4718684"/>
          <a:ext cx="7998248" cy="1872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562">
                  <a:extLst>
                    <a:ext uri="{9D8B030D-6E8A-4147-A177-3AD203B41FA5}">
                      <a16:colId xmlns:a16="http://schemas.microsoft.com/office/drawing/2014/main" val="21092618"/>
                    </a:ext>
                  </a:extLst>
                </a:gridCol>
                <a:gridCol w="1999562">
                  <a:extLst>
                    <a:ext uri="{9D8B030D-6E8A-4147-A177-3AD203B41FA5}">
                      <a16:colId xmlns:a16="http://schemas.microsoft.com/office/drawing/2014/main" val="1850779351"/>
                    </a:ext>
                  </a:extLst>
                </a:gridCol>
                <a:gridCol w="1999562">
                  <a:extLst>
                    <a:ext uri="{9D8B030D-6E8A-4147-A177-3AD203B41FA5}">
                      <a16:colId xmlns:a16="http://schemas.microsoft.com/office/drawing/2014/main" val="1940935079"/>
                    </a:ext>
                  </a:extLst>
                </a:gridCol>
                <a:gridCol w="1999562">
                  <a:extLst>
                    <a:ext uri="{9D8B030D-6E8A-4147-A177-3AD203B41FA5}">
                      <a16:colId xmlns:a16="http://schemas.microsoft.com/office/drawing/2014/main" val="386662754"/>
                    </a:ext>
                  </a:extLst>
                </a:gridCol>
              </a:tblGrid>
              <a:tr h="775239">
                <a:tc>
                  <a:txBody>
                    <a:bodyPr/>
                    <a:lstStyle/>
                    <a:p>
                      <a:r>
                        <a:rPr lang="en-GB" dirty="0"/>
                        <a:t>Spoofing Type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Max Deviation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Error Percentage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Noise Duration	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7153096"/>
                  </a:ext>
                </a:extLst>
              </a:tr>
              <a:tr h="310096">
                <a:tc>
                  <a:txBody>
                    <a:bodyPr/>
                    <a:lstStyle/>
                    <a:p>
                      <a:r>
                        <a:rPr lang="en-GB" dirty="0"/>
                        <a:t>GPS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3.5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 =2 to 9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43614"/>
                  </a:ext>
                </a:extLst>
              </a:tr>
              <a:tr h="317722"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1.5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 =2 to 6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08340"/>
                  </a:ext>
                </a:extLst>
              </a:tr>
              <a:tr h="310096">
                <a:tc>
                  <a:txBody>
                    <a:bodyPr/>
                    <a:lstStyle/>
                    <a:p>
                      <a:r>
                        <a:rPr lang="en-GB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 =3 to 6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470396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6D181-020B-1585-C034-9F0AE53E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50878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3590D-ED88-5F9D-2FAA-5D54E8B6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3700" dirty="0"/>
              <a:t>An  Implementation of GPS Spoofing in Real World using API</a:t>
            </a:r>
            <a:endParaRPr lang="en-GB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D7FA6-86D4-AA96-97E2-DBE2B56A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69" r="23096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73EE-9802-ECDD-0B86-FA7346DE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/>
              <a:t>Goal:</a:t>
            </a:r>
          </a:p>
          <a:p>
            <a:r>
              <a:rPr lang="en-GB" sz="2000" dirty="0"/>
              <a:t>Simulate GPS spoofing effects on a vehicle’s movement.</a:t>
            </a:r>
          </a:p>
          <a:p>
            <a:r>
              <a:rPr lang="en-GB" sz="2000" dirty="0"/>
              <a:t>Show incremental spoofing dynamics and their combined impact.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44AB-66BC-78CF-70B1-6CDB9D08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268" y="6356350"/>
            <a:ext cx="12756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810CA9-09AF-4604-AA58-A6CA2095A468}" type="slidenum">
              <a:rPr lang="en-GB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61187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F280-225D-7232-C655-F16527CD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71053" cy="670461"/>
          </a:xfrm>
        </p:spPr>
        <p:txBody>
          <a:bodyPr>
            <a:normAutofit fontScale="90000"/>
          </a:bodyPr>
          <a:lstStyle/>
          <a:p>
            <a:r>
              <a:rPr lang="en-GB" dirty="0"/>
              <a:t>Step-by-Step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D6A1-7B01-2079-35F4-72E0DA119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41" y="1323975"/>
            <a:ext cx="5771920" cy="50323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1. Original Path (Blue Line):</a:t>
            </a:r>
          </a:p>
          <a:p>
            <a:r>
              <a:rPr lang="en-US" dirty="0"/>
              <a:t>Real GPS route from dorm to university (via ORS API).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b="1" dirty="0"/>
              <a:t>2. Incremental Spoofing Dynamics (Orange Line):</a:t>
            </a:r>
          </a:p>
          <a:p>
            <a:r>
              <a:rPr lang="en-GB" dirty="0"/>
              <a:t>Amplitude Variation: Small oscillations.</a:t>
            </a:r>
          </a:p>
          <a:p>
            <a:r>
              <a:rPr lang="en-GB" dirty="0"/>
              <a:t>Frequency Variation: Varying motion.</a:t>
            </a:r>
          </a:p>
          <a:p>
            <a:r>
              <a:rPr lang="en-GB" dirty="0"/>
              <a:t>Random Walk: Gradual drift.</a:t>
            </a:r>
          </a:p>
          <a:p>
            <a:r>
              <a:rPr lang="en-GB" dirty="0"/>
              <a:t>Gaussian Noise: Random jitter.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b="1" dirty="0"/>
              <a:t>3. Major Spoof Event (Red Line):</a:t>
            </a:r>
          </a:p>
          <a:p>
            <a:r>
              <a:rPr lang="en-US" dirty="0"/>
              <a:t>All dynamics combined at 50% of the route.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Redirects the car to a wrong route fetched using ORS.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939E0-33A2-3AB6-E81A-26FD57EB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22</a:t>
            </a:fld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4D4467-4292-992A-669E-A6E7213F3061}"/>
              </a:ext>
            </a:extLst>
          </p:cNvPr>
          <p:cNvSpPr txBox="1"/>
          <p:nvPr/>
        </p:nvSpPr>
        <p:spPr>
          <a:xfrm>
            <a:off x="7642577" y="2133600"/>
            <a:ext cx="29012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highlight>
                  <a:srgbClr val="FFFF00"/>
                </a:highlight>
              </a:rPr>
              <a:t>Demo In Next Slide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0139BB9-37B0-B318-EBE3-05E1889D9D76}"/>
              </a:ext>
            </a:extLst>
          </p:cNvPr>
          <p:cNvSpPr/>
          <p:nvPr/>
        </p:nvSpPr>
        <p:spPr>
          <a:xfrm>
            <a:off x="8610600" y="369975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5545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0ADA-5A50-6D4A-59DE-07B52556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2CFC1-B7F4-802E-3B9B-0E457942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23</a:t>
            </a:fld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DE7F1F-05AB-F12B-7E32-57D3848DE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378" y="365125"/>
            <a:ext cx="11413243" cy="58483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9950C5-A81F-C7A6-7742-79AA54421F03}"/>
              </a:ext>
            </a:extLst>
          </p:cNvPr>
          <p:cNvCxnSpPr>
            <a:cxnSpLocks/>
          </p:cNvCxnSpPr>
          <p:nvPr/>
        </p:nvCxnSpPr>
        <p:spPr>
          <a:xfrm>
            <a:off x="2302525" y="4103864"/>
            <a:ext cx="1145755" cy="688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FD1D9E-98B6-EACB-2467-3F2510CD7441}"/>
              </a:ext>
            </a:extLst>
          </p:cNvPr>
          <p:cNvCxnSpPr>
            <a:cxnSpLocks/>
          </p:cNvCxnSpPr>
          <p:nvPr/>
        </p:nvCxnSpPr>
        <p:spPr>
          <a:xfrm>
            <a:off x="3913742" y="2822307"/>
            <a:ext cx="349786" cy="912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D45A0A-9509-5E8D-69CD-56F0D40D6B79}"/>
              </a:ext>
            </a:extLst>
          </p:cNvPr>
          <p:cNvCxnSpPr>
            <a:cxnSpLocks/>
          </p:cNvCxnSpPr>
          <p:nvPr/>
        </p:nvCxnSpPr>
        <p:spPr>
          <a:xfrm flipH="1" flipV="1">
            <a:off x="7039778" y="2610998"/>
            <a:ext cx="1088834" cy="103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21E4A1-268E-8DDB-3DB6-1D87D8937850}"/>
              </a:ext>
            </a:extLst>
          </p:cNvPr>
          <p:cNvCxnSpPr>
            <a:cxnSpLocks/>
          </p:cNvCxnSpPr>
          <p:nvPr/>
        </p:nvCxnSpPr>
        <p:spPr>
          <a:xfrm flipV="1">
            <a:off x="10289754" y="3172723"/>
            <a:ext cx="339687" cy="843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399E28-3296-E8B6-9DD9-A45D292C77EB}"/>
              </a:ext>
            </a:extLst>
          </p:cNvPr>
          <p:cNvSpPr txBox="1"/>
          <p:nvPr/>
        </p:nvSpPr>
        <p:spPr>
          <a:xfrm>
            <a:off x="2891927" y="4792337"/>
            <a:ext cx="2043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Original Path: </a:t>
            </a:r>
            <a:r>
              <a:rPr lang="en-US" sz="1400" b="1" dirty="0">
                <a:solidFill>
                  <a:srgbClr val="0070C0"/>
                </a:solidFill>
              </a:rPr>
              <a:t>Blue line</a:t>
            </a:r>
            <a:r>
              <a:rPr lang="en-US" sz="1400" b="1" dirty="0"/>
              <a:t>, fetched using ORS API.</a:t>
            </a:r>
            <a:endParaRPr lang="en-GB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48996-2FB1-F1E9-6329-6739B7807C8D}"/>
              </a:ext>
            </a:extLst>
          </p:cNvPr>
          <p:cNvSpPr txBox="1"/>
          <p:nvPr/>
        </p:nvSpPr>
        <p:spPr>
          <a:xfrm>
            <a:off x="3600679" y="3646583"/>
            <a:ext cx="2043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Incremental Effects: Oscillations, drift, noise (</a:t>
            </a:r>
            <a:r>
              <a:rPr lang="en-GB" sz="1400" b="1" dirty="0">
                <a:solidFill>
                  <a:schemeClr val="accent2"/>
                </a:solidFill>
              </a:rPr>
              <a:t>Orange line</a:t>
            </a:r>
            <a:r>
              <a:rPr lang="en-GB" sz="1400" b="1" dirty="0"/>
              <a:t>).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EF7889-3321-7E9B-DD28-42735995423D}"/>
              </a:ext>
            </a:extLst>
          </p:cNvPr>
          <p:cNvSpPr txBox="1"/>
          <p:nvPr/>
        </p:nvSpPr>
        <p:spPr>
          <a:xfrm>
            <a:off x="7193957" y="3676251"/>
            <a:ext cx="21741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Major Spoof Event: Leads the car onto a wrong route (</a:t>
            </a:r>
            <a:r>
              <a:rPr lang="en-GB" sz="1400" b="1" dirty="0">
                <a:solidFill>
                  <a:srgbClr val="FF0000"/>
                </a:solidFill>
              </a:rPr>
              <a:t>Red line</a:t>
            </a:r>
            <a:r>
              <a:rPr lang="en-GB" sz="1400" b="1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CB13E8-7C27-E46A-454F-210806AD72AB}"/>
              </a:ext>
            </a:extLst>
          </p:cNvPr>
          <p:cNvSpPr txBox="1"/>
          <p:nvPr/>
        </p:nvSpPr>
        <p:spPr>
          <a:xfrm>
            <a:off x="10051973" y="3924880"/>
            <a:ext cx="1383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Tesla Electric</a:t>
            </a:r>
          </a:p>
          <a:p>
            <a:r>
              <a:rPr lang="en-GB" sz="1400" b="1" dirty="0"/>
              <a:t>Vehicle</a:t>
            </a:r>
          </a:p>
        </p:txBody>
      </p:sp>
    </p:spTree>
    <p:extLst>
      <p:ext uri="{BB962C8B-B14F-4D97-AF65-F5344CB8AC3E}">
        <p14:creationId xmlns:p14="http://schemas.microsoft.com/office/powerpoint/2010/main" val="2712073461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A20-C418-B8A5-FEED-C5D76659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170"/>
            <a:ext cx="10220325" cy="315912"/>
          </a:xfrm>
        </p:spPr>
        <p:txBody>
          <a:bodyPr>
            <a:normAutofit fontScale="90000"/>
          </a:bodyPr>
          <a:lstStyle/>
          <a:p>
            <a:r>
              <a:rPr lang="en-GB" dirty="0"/>
              <a:t>Demo For Spoofing Attack</a:t>
            </a:r>
          </a:p>
        </p:txBody>
      </p:sp>
      <p:pic>
        <p:nvPicPr>
          <p:cNvPr id="5" name="Screen Recording 2025-01-17 003625 - Trim">
            <a:hlinkClick r:id="" action="ppaction://media"/>
            <a:extLst>
              <a:ext uri="{FF2B5EF4-FFF2-40B4-BE49-F238E27FC236}">
                <a16:creationId xmlns:a16="http://schemas.microsoft.com/office/drawing/2014/main" id="{41D63F6B-E389-D668-FFCF-1DD8ED231C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475" y="0"/>
            <a:ext cx="10220325" cy="68813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86AF9-F7FA-988C-79E9-B7629CF7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6803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D17B-48CC-F9F3-13A2-DEF8F397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Original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6E21A-6A21-6811-16B0-0D4ED28D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25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E21F6E-5486-1D62-5695-BED86F8E4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 action="ppaction://hlinkfile"/>
              </a:rPr>
              <a:t>file:///C:/Users/shiha/OneDrive/Desktop/11th%20semester/Final%20Project/Javascript%20Visualisation%20-%20Attempt%20with%20Matlab%20-.html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209120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259D-D8A6-A66C-094E-EA122814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de-DE" sz="3200" b="1"/>
              <a:t>Discussion and Insights</a:t>
            </a:r>
            <a:endParaRPr lang="en-GB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4B89-BC26-373B-A5C6-D524E3B46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479719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sz="1700" b="1"/>
              <a:t>Findings</a:t>
            </a:r>
            <a:r>
              <a:rPr lang="de-DE" sz="170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700"/>
              <a:t>GPS spoofing: Path deviations can misguide vehicles.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700"/>
              <a:t>Time spoofing: Sync delays impact system reliability.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700"/>
              <a:t>LiDAR spoofing: False readings compromise obstacle detection.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700"/>
          </a:p>
          <a:p>
            <a:pPr marL="0" indent="0">
              <a:buNone/>
            </a:pPr>
            <a:r>
              <a:rPr lang="en-US" sz="1700" b="1"/>
              <a:t>Challenges</a:t>
            </a:r>
            <a:r>
              <a:rPr lang="en-US" sz="1700"/>
              <a:t>:</a:t>
            </a:r>
          </a:p>
          <a:p>
            <a:r>
              <a:rPr lang="en-US" sz="1700"/>
              <a:t>Balancing simplicity and realism in simulations.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/>
              <a:t>Interpreting results in real-world contexts.</a:t>
            </a:r>
          </a:p>
          <a:p>
            <a:endParaRPr lang="en-GB" sz="1700"/>
          </a:p>
        </p:txBody>
      </p:sp>
      <p:pic>
        <p:nvPicPr>
          <p:cNvPr id="13" name="Picture 12" descr="A gaming object">
            <a:extLst>
              <a:ext uri="{FF2B5EF4-FFF2-40B4-BE49-F238E27FC236}">
                <a16:creationId xmlns:a16="http://schemas.microsoft.com/office/drawing/2014/main" id="{F4354EC7-D527-83F1-FAB6-84641D32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23" r="22337" b="-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F3CD1-B9EF-DE7D-0E44-0E256D23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489681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1CBEF-6DA7-7D29-8B36-9FCEB2EF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de-DE" sz="4000"/>
              <a:t>Conclusion and Future Work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6274-CF21-1605-492F-5EF1D378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700" b="1" dirty="0"/>
              <a:t>Summary</a:t>
            </a:r>
            <a:r>
              <a:rPr lang="en-US" sz="17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Spoofing attacks significantly disrupt AV safety and navigation.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Based on the parameter and the conducted experiments on chosen parameters , GPS spoofing has the most direct impact on navigation.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0" indent="0">
              <a:buNone/>
            </a:pPr>
            <a:r>
              <a:rPr lang="en-US" sz="1700" b="1" dirty="0"/>
              <a:t>Future Directions</a:t>
            </a:r>
            <a:r>
              <a:rPr lang="en-US" sz="1700" dirty="0"/>
              <a:t>:</a:t>
            </a:r>
          </a:p>
          <a:p>
            <a:r>
              <a:rPr lang="en-US" sz="1700" dirty="0"/>
              <a:t>Real-world testing to validate findings.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Developing countermeasures for spoofing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Exploring combined spoofing scenarios for deeper insights.</a:t>
            </a:r>
          </a:p>
          <a:p>
            <a:endParaRPr lang="en-GB" sz="1700" dirty="0"/>
          </a:p>
        </p:txBody>
      </p:sp>
      <p:pic>
        <p:nvPicPr>
          <p:cNvPr id="5" name="Picture 4" descr="A digital map">
            <a:extLst>
              <a:ext uri="{FF2B5EF4-FFF2-40B4-BE49-F238E27FC236}">
                <a16:creationId xmlns:a16="http://schemas.microsoft.com/office/drawing/2014/main" id="{A656E832-476F-BFB6-A746-0D679FCF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178" r="12985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B3521-3819-16B7-9B90-C36244E8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452966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9956-4032-1EB2-D8ED-E4395278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D9825-174E-7E46-21A3-4C91327E3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5127"/>
            <a:ext cx="10515600" cy="5213530"/>
          </a:xfrm>
        </p:spPr>
        <p:txBody>
          <a:bodyPr>
            <a:noAutofit/>
          </a:bodyPr>
          <a:lstStyle/>
          <a:p>
            <a:endParaRPr lang="en-GB" sz="1200" dirty="0"/>
          </a:p>
          <a:p>
            <a:pPr marL="0" indent="0">
              <a:buNone/>
            </a:pPr>
            <a:r>
              <a:rPr lang="en-GB" sz="1200" dirty="0"/>
              <a:t>1. Cao, X., Chen, L., Zhao, Y., &amp; Wang, J. (2023). *Temporal consistency checks to detect LiDAR spoofing attacks on autonomous vehicles*. Retrieved from [https://arxiv.org/pdf/2106.07833.pdf](https://arxiv.org/pdf/2106.07833.pdf)</a:t>
            </a:r>
          </a:p>
          <a:p>
            <a:pPr marL="0" indent="0">
              <a:buNone/>
            </a:pPr>
            <a:r>
              <a:rPr lang="en-GB" sz="1200" dirty="0"/>
              <a:t>2. Li, Z., Li, J., &amp; Liu, X. (2023). *GPS-IDS: An anomaly-based GPS spoofing attack detection framework for autonomous vehicles*. Retrieved from [https://arxiv.org/pdf/2405.08359v1.pdf](https://arxiv.org/pdf/2405.08359v1.pdf)</a:t>
            </a:r>
          </a:p>
          <a:p>
            <a:pPr marL="0" indent="0">
              <a:buNone/>
            </a:pPr>
            <a:r>
              <a:rPr lang="en-GB" sz="1200" dirty="0"/>
              <a:t>3. Wang, T., Zhang, P., &amp; Liu, Y. (2023). *Unveiling the stealthy threat: </a:t>
            </a:r>
            <a:r>
              <a:rPr lang="en-GB" sz="1200" dirty="0" err="1"/>
              <a:t>Analyzing</a:t>
            </a:r>
            <a:r>
              <a:rPr lang="en-GB" sz="1200" dirty="0"/>
              <a:t> slow drift GPS spoofing attacks on autonomous vehicles*. Retrieved from [https://arxiv.org/pdf/2401.01394.pdf](https://arxiv.org/pdf/2401.01394.pdf)</a:t>
            </a:r>
          </a:p>
          <a:p>
            <a:pPr marL="0" indent="0">
              <a:buNone/>
            </a:pPr>
            <a:r>
              <a:rPr lang="en-GB" sz="1200" dirty="0"/>
              <a:t>4. Zhou, H., Jiang, K., &amp; Wu, Y. (2022). *Simulation of sensor spoofing attacks on unmanned aerial vehicles using ROS and Gazebo*. Retrieved from [https://arxiv.org/pdf/2309.09648.pdf](https://arxiv.org/pdf/2309.09648.pdf)</a:t>
            </a:r>
          </a:p>
          <a:p>
            <a:pPr marL="0" indent="0">
              <a:buNone/>
            </a:pPr>
            <a:r>
              <a:rPr lang="en-GB" sz="1200" dirty="0"/>
              <a:t>5. Khan, A., Ahmed, R., &amp; Bashir, U. (2023). *LiDAR spoofing attack detection in autonomous vehicles*. Retrieved from [https://ieeexplore.ieee.org/document/9730540](https://ieeexplore.ieee.org/document/9730540)</a:t>
            </a:r>
          </a:p>
          <a:p>
            <a:pPr marL="0" indent="0">
              <a:buNone/>
            </a:pPr>
            <a:r>
              <a:rPr lang="en-GB" sz="1200" dirty="0"/>
              <a:t>6. Kim, Y., Chen, M., &amp; Smith, J. (2023). *Adversarial sensor attack on LiDAR-based perception in autonomous driving*. Retrieved from [https://arxiv.org/abs/1907.06826](https://arxiv.org/abs/1907.06826)</a:t>
            </a:r>
          </a:p>
          <a:p>
            <a:pPr marL="0" indent="0">
              <a:buNone/>
            </a:pPr>
            <a:r>
              <a:rPr lang="en-GB" sz="1200" dirty="0"/>
              <a:t>7. Liu, H., Zhao, J., &amp; Lin, S. (2023). *Anomaly detection against GPS spoofing attacks on connected and autonomous vehicles*. Retrieved from [https://ieeexplore.ieee.org/document/10109166](https://ieeexplore.ieee.org/document/10109166)</a:t>
            </a:r>
          </a:p>
          <a:p>
            <a:pPr marL="0" indent="0">
              <a:buNone/>
            </a:pPr>
            <a:r>
              <a:rPr lang="en-GB" sz="1200" dirty="0"/>
              <a:t>8. Regulus Cyber. (2021). *Case study: Tesla autopilot spoofing attack*. Retrieved from [https://www.regulus.com/case-study-tesla-spoofing-attack](https://www.regulus.com/case-study-tesla-spoofing-attack)</a:t>
            </a:r>
          </a:p>
          <a:p>
            <a:pPr marL="0" indent="0">
              <a:buNone/>
            </a:pPr>
            <a:r>
              <a:rPr lang="en-GB" sz="1200" dirty="0"/>
              <a:t>9. Keen Security Lab. (2022). *Case study: Time spoofing vulnerabilities in autonomous driving systems*. Retrieved from [https://keenlab.tencent.com/en/autonomous-time-spoofing-case-study](https://keenlab.tencent.com/en/autonomous-time-spoofing-casestudy)</a:t>
            </a:r>
          </a:p>
          <a:p>
            <a:pPr marL="0" indent="0">
              <a:buNone/>
            </a:pPr>
            <a:r>
              <a:rPr lang="en-GB" sz="1200" dirty="0"/>
              <a:t>10. Park, J., &amp; Lee, K. (2022). *Securing autonomous vehicles against GPS spoofing attacks: A deep learning approach*. Retrieved from [https://ieeexplore.ieee.org/abstract/document/10264063](https://ieeexplore.ieee.org/abstract/document/10264063)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85E7B0-915C-40B8-C8CC-F8DE2626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789443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E0A9-29E1-420A-5AB1-778436A5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endParaRPr lang="en-GB" sz="3200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42DB1EC4-4C23-CFC1-C346-896D56C0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146" r="197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FDE6-E2ED-8EAB-3775-0B632C2FD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/>
          </a:bodyPr>
          <a:lstStyle/>
          <a:p>
            <a:r>
              <a:rPr lang="en-GB" sz="2000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84A96-D416-68C6-FB2E-4439847A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70853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4970-7E1B-3D5E-9EF8-8AC3F74C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893126" cy="1402470"/>
          </a:xfrm>
        </p:spPr>
        <p:txBody>
          <a:bodyPr anchor="t">
            <a:normAutofit/>
          </a:bodyPr>
          <a:lstStyle/>
          <a:p>
            <a:r>
              <a:rPr lang="de-DE" sz="3200"/>
              <a:t>Research on Spoofing Attacks</a:t>
            </a:r>
            <a:endParaRPr lang="en-GB" sz="320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3E7A-C85F-52EA-07F3-6B2020E5A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551176"/>
            <a:ext cx="3893126" cy="3591207"/>
          </a:xfrm>
        </p:spPr>
        <p:txBody>
          <a:bodyPr>
            <a:normAutofit/>
          </a:bodyPr>
          <a:lstStyle/>
          <a:p>
            <a:r>
              <a:rPr lang="en-GB" sz="1700" b="1"/>
              <a:t>GPS Spoofing (Regulus Cyber, 2019): </a:t>
            </a:r>
            <a:r>
              <a:rPr lang="en-GB" sz="1700"/>
              <a:t>Misguided navigation with fake GPS signals.</a:t>
            </a:r>
          </a:p>
          <a:p>
            <a:endParaRPr lang="en-GB" sz="1700"/>
          </a:p>
          <a:p>
            <a:r>
              <a:rPr lang="en-GB" sz="1700" b="1"/>
              <a:t>Time Spoofing (Keen Security Lab, 2019): </a:t>
            </a:r>
            <a:r>
              <a:rPr lang="en-GB" sz="1700"/>
              <a:t>System desynchronization causing critical errors.</a:t>
            </a:r>
          </a:p>
          <a:p>
            <a:endParaRPr lang="en-GB" sz="1700"/>
          </a:p>
          <a:p>
            <a:r>
              <a:rPr lang="en-GB" sz="1700" b="1"/>
              <a:t>LiDAR Spoofing (Cao et al., 2024): </a:t>
            </a:r>
            <a:r>
              <a:rPr lang="en-GB" sz="1700"/>
              <a:t>False obstacle detection via manipulated sensor inputs.</a:t>
            </a:r>
          </a:p>
        </p:txBody>
      </p:sp>
      <p:pic>
        <p:nvPicPr>
          <p:cNvPr id="10" name="Picture 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3F66CD4-2F1B-59FE-41EE-C589B6729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87" t="-18892" r="-3339" b="801"/>
          <a:stretch/>
        </p:blipFill>
        <p:spPr>
          <a:xfrm>
            <a:off x="4433105" y="-439827"/>
            <a:ext cx="7928658" cy="4317479"/>
          </a:xfrm>
          <a:prstGeom prst="rect">
            <a:avLst/>
          </a:prstGeom>
        </p:spPr>
      </p:pic>
      <p:pic>
        <p:nvPicPr>
          <p:cNvPr id="6" name="Picture 5" descr="A group of cars parked in a parking lot&#10;&#10;Description automatically generated">
            <a:extLst>
              <a:ext uri="{FF2B5EF4-FFF2-40B4-BE49-F238E27FC236}">
                <a16:creationId xmlns:a16="http://schemas.microsoft.com/office/drawing/2014/main" id="{F66903DB-3621-6D26-7428-C54A1FE9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" r="-1" b="-1"/>
          <a:stretch/>
        </p:blipFill>
        <p:spPr>
          <a:xfrm>
            <a:off x="5344392" y="4488874"/>
            <a:ext cx="3424845" cy="2369126"/>
          </a:xfrm>
          <a:prstGeom prst="rect">
            <a:avLst/>
          </a:prstGeom>
        </p:spPr>
      </p:pic>
      <p:pic>
        <p:nvPicPr>
          <p:cNvPr id="8" name="Picture 7" descr="A black car parked on a road&#10;&#10;Description automatically generated">
            <a:extLst>
              <a:ext uri="{FF2B5EF4-FFF2-40B4-BE49-F238E27FC236}">
                <a16:creationId xmlns:a16="http://schemas.microsoft.com/office/drawing/2014/main" id="{F7A67B71-3BFA-60F3-3950-A82F0209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4973" b="-4"/>
          <a:stretch/>
        </p:blipFill>
        <p:spPr>
          <a:xfrm>
            <a:off x="8767155" y="4488873"/>
            <a:ext cx="3424845" cy="23691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950BF-709E-CD22-9603-2DD932A6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3</a:t>
            </a:fld>
            <a:endParaRPr lang="en-GB"/>
          </a:p>
        </p:txBody>
      </p:sp>
      <p:sp>
        <p:nvSpPr>
          <p:cNvPr id="5" name="Rectangle 1">
            <a:hlinkClick r:id="rId6" action="ppaction://hlinksldjump"/>
            <a:extLst>
              <a:ext uri="{FF2B5EF4-FFF2-40B4-BE49-F238E27FC236}">
                <a16:creationId xmlns:a16="http://schemas.microsoft.com/office/drawing/2014/main" id="{B4A235FC-8722-EB43-CF40-EA6A5C7DF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2980" y="2551176"/>
            <a:ext cx="2327593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Editor. (2019, June 19). </a:t>
            </a:r>
            <a:r>
              <a:rPr kumimoji="0" lang="de-DE" altLang="de-DE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“We spoofed a Tesla and really scared our co-worker!” - Regulus Cyber - RNTF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RNTF. https://rntfnd.org/2019/06/19/we-spoofed-a-tesla-and-really-scared-our-co-worker-regulus-cyber-2/</a:t>
            </a:r>
            <a:endParaRPr kumimoji="0" lang="de-DE" altLang="de-D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4684651-64E8-8D25-6CB7-B761BF7FF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399" y="3980352"/>
            <a:ext cx="211703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User, S. (2024, March 8). </a:t>
            </a:r>
            <a:r>
              <a:rPr kumimoji="0" lang="de-DE" altLang="de-DE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Researchers uncover vulnerabilities in LiDAR technology for autonomous vehicles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https://route.ee/en/news/2487-researchers-uncover-vulnerabilities-in-lidar-technology-for-autonomous-vehicles</a:t>
            </a:r>
            <a:endParaRPr kumimoji="0" lang="de-DE" altLang="de-D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372A3B9-366E-4039-18FE-57535B117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9656" y="3980351"/>
            <a:ext cx="251836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Lab, B. T. K. S. (2024, April 11). </a:t>
            </a:r>
            <a:r>
              <a:rPr kumimoji="0" lang="de-DE" altLang="de-DE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Tencent Keen Security Lab: Experimental Security Research of Tesla Autopilot</a:t>
            </a:r>
            <a:r>
              <a:rPr kumimoji="0" lang="de-DE" alt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Keen Security Lab Blog. https://keenlab.tencent.com/en/2019/03/29/Tencent-Keen-Security-Lab-Experimental-Security-Research-of-Tesla-Autopilot/</a:t>
            </a:r>
            <a:endParaRPr kumimoji="0" lang="de-DE" altLang="de-D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29732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C23A6-ADBE-8BF2-0CDE-4DD4F77E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de-DE" sz="4000"/>
              <a:t>Simulation Design and Tools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38CD-636A-ADF5-8091-CF07E014A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600" b="1" dirty="0"/>
              <a:t>Tools:</a:t>
            </a:r>
          </a:p>
          <a:p>
            <a:r>
              <a:rPr lang="en-US" sz="1600" dirty="0"/>
              <a:t>MATLAB Live Script: Interactive computation and visualization.</a:t>
            </a:r>
            <a:endParaRPr lang="en-GB" sz="1600" b="1" dirty="0"/>
          </a:p>
          <a:p>
            <a:r>
              <a:rPr lang="en-GB" sz="1600" dirty="0"/>
              <a:t>System: Windows 11, Intel i5, 16GB RAM.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b="1" dirty="0"/>
              <a:t>Setup:</a:t>
            </a:r>
          </a:p>
          <a:p>
            <a:r>
              <a:rPr lang="en-US" sz="1600" b="1" dirty="0"/>
              <a:t>Simulation duration</a:t>
            </a:r>
            <a:r>
              <a:rPr lang="en-US" sz="1600" dirty="0"/>
              <a:t>: 10 seconds with 1000 time points.</a:t>
            </a:r>
          </a:p>
          <a:p>
            <a:r>
              <a:rPr lang="en-US" sz="1600" b="1" dirty="0"/>
              <a:t>Spoofing start points</a:t>
            </a:r>
            <a:r>
              <a:rPr lang="en-US" sz="1600" dirty="0"/>
              <a:t>: 20–30% of the timeline, depending on the simulation.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</p:txBody>
      </p:sp>
      <p:pic>
        <p:nvPicPr>
          <p:cNvPr id="14" name="Picture 13" descr="Abstract background">
            <a:extLst>
              <a:ext uri="{FF2B5EF4-FFF2-40B4-BE49-F238E27FC236}">
                <a16:creationId xmlns:a16="http://schemas.microsoft.com/office/drawing/2014/main" id="{1CFFD648-3714-529E-70E3-71AB54B5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80" r="6925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A4E89-E6BA-37AF-4B5D-5D6293D6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60932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23D37-C688-A882-7241-3889A29E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GB" sz="3200"/>
              <a:t>Key Parameters:</a:t>
            </a:r>
            <a:br>
              <a:rPr lang="en-GB" sz="3200"/>
            </a:br>
            <a:endParaRPr lang="en-GB" sz="3200"/>
          </a:p>
        </p:txBody>
      </p:sp>
      <p:pic>
        <p:nvPicPr>
          <p:cNvPr id="14" name="Picture 13" descr="Zigzag indicator line">
            <a:extLst>
              <a:ext uri="{FF2B5EF4-FFF2-40B4-BE49-F238E27FC236}">
                <a16:creationId xmlns:a16="http://schemas.microsoft.com/office/drawing/2014/main" id="{574BFA42-4FF9-027F-5B13-9A3AC3803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11" r="16457" b="-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FFABC-8051-9B8D-0A1F-D4501FE20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 dirty="0"/>
              <a:t>GPS Spoofing</a:t>
            </a:r>
            <a:r>
              <a:rPr lang="en-US" sz="1700" dirty="0"/>
              <a:t>:</a:t>
            </a:r>
          </a:p>
          <a:p>
            <a:r>
              <a:rPr lang="en-US" sz="1700" dirty="0"/>
              <a:t>Straight-line path with amplitude, frequency, and noise variations.</a:t>
            </a:r>
          </a:p>
          <a:p>
            <a:pPr marL="0" indent="0">
              <a:buNone/>
            </a:pPr>
            <a:r>
              <a:rPr lang="en-US" sz="1700" b="1" dirty="0"/>
              <a:t>Time Spoofing</a:t>
            </a:r>
            <a:r>
              <a:rPr lang="en-US" sz="1700" dirty="0"/>
              <a:t>:</a:t>
            </a:r>
          </a:p>
          <a:p>
            <a:r>
              <a:rPr lang="en-US" sz="1700" dirty="0"/>
              <a:t>Linear time signal with deviations </a:t>
            </a:r>
          </a:p>
          <a:p>
            <a:pPr marL="0" indent="0">
              <a:buNone/>
            </a:pPr>
            <a:r>
              <a:rPr lang="en-US" sz="1700" b="1" dirty="0"/>
              <a:t>LiDAR Spoofing</a:t>
            </a:r>
            <a:r>
              <a:rPr lang="en-US" sz="1700" dirty="0"/>
              <a:t>:</a:t>
            </a:r>
          </a:p>
          <a:p>
            <a:r>
              <a:rPr lang="en-US" sz="1700" dirty="0"/>
              <a:t>Constant distance of 20m with added linear drift and sinusoidal noise.</a:t>
            </a:r>
          </a:p>
          <a:p>
            <a:endParaRPr lang="en-GB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667BA-FDF5-E560-2BAE-0FAFBAB7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45070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95E0-8534-ABD4-5B6A-66A4BB14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95275"/>
            <a:ext cx="7543800" cy="734470"/>
          </a:xfrm>
        </p:spPr>
        <p:txBody>
          <a:bodyPr>
            <a:normAutofit/>
          </a:bodyPr>
          <a:lstStyle/>
          <a:p>
            <a:r>
              <a:rPr lang="en-GB" dirty="0"/>
              <a:t>Code Setup for All simulation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8B2B7E3-864F-6CB3-A9D0-B0441C5B7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35" y="1319706"/>
            <a:ext cx="9219529" cy="421858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F01D81-955A-68F5-6F25-999936F2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29472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6CB5-4884-253E-4F52-791581FFA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GPS live script where parameter are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B4A23-2035-8666-03A7-7FC2A6702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92DB8-11AF-62D5-5503-849F6322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8EE6CC-97D4-5767-1737-1B3224D18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" y="1870075"/>
            <a:ext cx="10087047" cy="43736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C9CE25-1445-24A2-567F-DAE4E1B3881A}"/>
              </a:ext>
            </a:extLst>
          </p:cNvPr>
          <p:cNvCxnSpPr>
            <a:cxnSpLocks/>
          </p:cNvCxnSpPr>
          <p:nvPr/>
        </p:nvCxnSpPr>
        <p:spPr>
          <a:xfrm>
            <a:off x="552522" y="2203373"/>
            <a:ext cx="593232" cy="771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7050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4FB3B-3D8F-2540-AB77-A0C3C189B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20" y="1078302"/>
            <a:ext cx="5500777" cy="5161777"/>
          </a:xfrm>
        </p:spPr>
        <p:txBody>
          <a:bodyPr anchor="ctr">
            <a:normAutofit/>
          </a:bodyPr>
          <a:lstStyle/>
          <a:p>
            <a:r>
              <a:rPr lang="en-GB" sz="1600" dirty="0"/>
              <a:t>Original Path: Straight-line trajectory (</a:t>
            </a:r>
            <a:r>
              <a:rPr lang="en-GB" sz="1600" dirty="0" err="1"/>
              <a:t>original_position</a:t>
            </a:r>
            <a:r>
              <a:rPr lang="en-GB" sz="1600" dirty="0"/>
              <a:t> = t).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Spoofing Elements:</a:t>
            </a:r>
          </a:p>
          <a:p>
            <a:r>
              <a:rPr lang="en-GB" sz="1600" b="1" dirty="0"/>
              <a:t>Amplitude variation           </a:t>
            </a:r>
            <a:r>
              <a:rPr lang="en-GB" sz="1600" dirty="0"/>
              <a:t>                                               which Adds smooth oscillations.</a:t>
            </a:r>
          </a:p>
          <a:p>
            <a:r>
              <a:rPr lang="en-GB" sz="1600" b="1" dirty="0"/>
              <a:t>Frequency variation</a:t>
            </a:r>
            <a:r>
              <a:rPr lang="en-GB" sz="1600" dirty="0"/>
              <a:t>                                                         which Adds periodic deviations.</a:t>
            </a:r>
          </a:p>
          <a:p>
            <a:r>
              <a:rPr lang="en-GB" sz="1600" b="1" dirty="0"/>
              <a:t>Random walk</a:t>
            </a:r>
            <a:r>
              <a:rPr lang="en-GB" sz="1600" dirty="0"/>
              <a:t>                                          which Introduces gradual drift.</a:t>
            </a:r>
          </a:p>
          <a:p>
            <a:r>
              <a:rPr lang="en-GB" sz="1600" b="1" dirty="0"/>
              <a:t>Gaussian noise</a:t>
            </a:r>
            <a:r>
              <a:rPr lang="en-GB" sz="1600" dirty="0"/>
              <a:t>                                             Simulates real-world randomness.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Analysed Metrics:</a:t>
            </a:r>
          </a:p>
          <a:p>
            <a:pPr marL="0" indent="0">
              <a:buNone/>
            </a:pPr>
            <a:r>
              <a:rPr lang="en-GB" sz="1600" dirty="0"/>
              <a:t>Position: Deviation of spoofed path from original.</a:t>
            </a:r>
          </a:p>
          <a:p>
            <a:pPr marL="0" indent="0">
              <a:buNone/>
            </a:pPr>
            <a:r>
              <a:rPr lang="en-GB" sz="1600" dirty="0"/>
              <a:t>Velocity and Acceleration: Effects on motion dynamics.</a:t>
            </a:r>
          </a:p>
        </p:txBody>
      </p:sp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05DB0246-BE50-CD02-7322-DF407F41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15" r="2684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86D07A-CFF3-CC1C-C0FE-9440245FAAD0}"/>
              </a:ext>
            </a:extLst>
          </p:cNvPr>
          <p:cNvSpPr txBox="1"/>
          <p:nvPr/>
        </p:nvSpPr>
        <p:spPr>
          <a:xfrm>
            <a:off x="595223" y="543464"/>
            <a:ext cx="550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b="1" dirty="0"/>
              <a:t>Key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87C0-18A8-C685-C03F-77323CCC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8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EF3F0C-2E6C-CD1B-C295-80C576EB6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70" y="2546008"/>
            <a:ext cx="2180952" cy="198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B80F23-8A23-E54C-14A1-5B43969E2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70" y="3116806"/>
            <a:ext cx="2180952" cy="19047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9CE3EF7-0FFD-2862-B756-7BD8B0817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07" y="3574915"/>
            <a:ext cx="1609578" cy="4080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40E6C4-B36B-2262-8BD5-CDEC893C1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878" y="4250610"/>
            <a:ext cx="1600000" cy="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4187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9298-D1DC-0BE2-ACA7-4659AE2C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Spoofing Simulation and Results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016333-5D0C-1C5B-B4A6-7E881203A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1816100"/>
            <a:ext cx="10515600" cy="4351338"/>
          </a:xfrm>
        </p:spPr>
        <p:txBody>
          <a:bodyPr>
            <a:normAutofit/>
          </a:bodyPr>
          <a:lstStyle/>
          <a:p>
            <a:r>
              <a:rPr lang="de-DE" b="1" dirty="0"/>
              <a:t>Overview: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Simulated GPS spoofing to observe its impact on position, velocity, and acceleration.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Spoofing starts at 2 seconds, introducing deviations through amplitude variations, frequency changes, random walk, and Gaussian noise.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highlight how spoofing disrupts the vehicle's navigation system by creating noticeable deviations in the trajectory.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98733-958C-74F3-1CC7-5EA3E156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0CA9-09AF-4604-AA58-A6CA2095A46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751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1896</Words>
  <Application>Microsoft Office PowerPoint</Application>
  <PresentationFormat>Widescreen</PresentationFormat>
  <Paragraphs>236</Paragraphs>
  <Slides>29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Times New Roman</vt:lpstr>
      <vt:lpstr>Office Theme</vt:lpstr>
      <vt:lpstr>Case Study: Spoofing Attack on Autonomous Vehicles.</vt:lpstr>
      <vt:lpstr>Understanding Spoofing in Autonomous Vehicles</vt:lpstr>
      <vt:lpstr>Research on Spoofing Attacks</vt:lpstr>
      <vt:lpstr>Simulation Design and Tools</vt:lpstr>
      <vt:lpstr>Key Parameters: </vt:lpstr>
      <vt:lpstr>Code Setup for All simulation</vt:lpstr>
      <vt:lpstr>A GPS live script where parameter are defined</vt:lpstr>
      <vt:lpstr>PowerPoint Presentation</vt:lpstr>
      <vt:lpstr>GPS Spoofing Simulation and Results</vt:lpstr>
      <vt:lpstr>Main script for calculation</vt:lpstr>
      <vt:lpstr>Results for GPS spoofing</vt:lpstr>
      <vt:lpstr>Time Spoofing Simulation and Results</vt:lpstr>
      <vt:lpstr>Spoofing elements: </vt:lpstr>
      <vt:lpstr>Main script for calculation</vt:lpstr>
      <vt:lpstr>Results for time spoofing</vt:lpstr>
      <vt:lpstr>Sensor Spoofing Simulation and Results</vt:lpstr>
      <vt:lpstr>Sensor Spoofing Elemets: </vt:lpstr>
      <vt:lpstr>Main script for calculation</vt:lpstr>
      <vt:lpstr>Results for sensor spoofing </vt:lpstr>
      <vt:lpstr>Comparison of Spoofing Types</vt:lpstr>
      <vt:lpstr>An  Implementation of GPS Spoofing in Real World using API</vt:lpstr>
      <vt:lpstr>Step-by-Step Process</vt:lpstr>
      <vt:lpstr>PowerPoint Presentation</vt:lpstr>
      <vt:lpstr>Demo For Spoofing Attack</vt:lpstr>
      <vt:lpstr>Original Demo</vt:lpstr>
      <vt:lpstr>Discussion and Insights</vt:lpstr>
      <vt:lpstr>Conclusion and 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ShihabUd Doula</dc:creator>
  <cp:lastModifiedBy>ShihabUd Doula</cp:lastModifiedBy>
  <cp:revision>16</cp:revision>
  <dcterms:created xsi:type="dcterms:W3CDTF">2024-12-12T16:31:52Z</dcterms:created>
  <dcterms:modified xsi:type="dcterms:W3CDTF">2025-01-17T04:15:39Z</dcterms:modified>
</cp:coreProperties>
</file>